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6858000" cx="12192000"/>
  <p:notesSz cx="6858000" cy="9144000"/>
  <p:embeddedFontLst>
    <p:embeddedFont>
      <p:font typeface="Arial Narrow"/>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ArialNarrow-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ArialNarrow-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ArialNarrow-italic.fntdata"/><Relationship Id="rId6" Type="http://schemas.openxmlformats.org/officeDocument/2006/relationships/slide" Target="slides/slide1.xml"/><Relationship Id="rId18" Type="http://schemas.openxmlformats.org/officeDocument/2006/relationships/font" Target="fonts/ArialNarrow-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5" name="Google Shape;8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9b058c473e_0_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79" name="Google Shape;179;g9b058c473e_0_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8" name="Google Shape;18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9b058c473e_0_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93" name="Google Shape;93;g9b058c473e_0_10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01" name="Google Shape;10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b058c473e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09" name="Google Shape;109;g9b058c473e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9b058c473e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23" name="Google Shape;123;g9b058c473e_0_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9b058c473e_0_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32" name="Google Shape;132;g9b058c473e_0_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9b058c473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42" name="Google Shape;142;g9b058c473e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b058c473e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50" name="Google Shape;150;g9b058c473e_0_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9b058c473e_0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Atuação em pesquisas translacionais em neurociências para entender o funcionamento do sistema nervoso;</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Formação e capacitação de profissionais com habilidades em programação, processamento de sinais, mecatrônica, neurocirurgia, neurociência, engenharia biomédica e resolvedores de problemas com responsabilidade social;</a:t>
            </a:r>
            <a:endParaRPr b="1" sz="1800">
              <a:solidFill>
                <a:srgbClr val="026161"/>
              </a:solidFill>
              <a:latin typeface="Arial Narrow"/>
              <a:ea typeface="Arial Narrow"/>
              <a:cs typeface="Arial Narrow"/>
              <a:sym typeface="Arial Narrow"/>
            </a:endParaRPr>
          </a:p>
          <a:p>
            <a:pPr indent="-228600" lvl="0" marL="228600" rtl="0" algn="l">
              <a:lnSpc>
                <a:spcPct val="90000"/>
              </a:lnSpc>
              <a:spcBef>
                <a:spcPts val="1000"/>
              </a:spcBef>
              <a:spcAft>
                <a:spcPts val="0"/>
              </a:spcAft>
              <a:buClr>
                <a:srgbClr val="026161"/>
              </a:buClr>
              <a:buSzPts val="1800"/>
              <a:buFont typeface="Arial Narrow"/>
              <a:buChar char="•"/>
            </a:pPr>
            <a:r>
              <a:rPr b="1" lang="pt-BR" sz="1800">
                <a:solidFill>
                  <a:srgbClr val="026161"/>
                </a:solidFill>
                <a:latin typeface="Arial Narrow"/>
                <a:ea typeface="Arial Narrow"/>
                <a:cs typeface="Arial Narrow"/>
                <a:sym typeface="Arial Narrow"/>
              </a:rPr>
              <a:t>Realização de pesquisas na fronteira da ciência mundial em modelos animais e humanos;</a:t>
            </a:r>
            <a:endParaRPr/>
          </a:p>
        </p:txBody>
      </p:sp>
      <p:sp>
        <p:nvSpPr>
          <p:cNvPr id="171" name="Google Shape;171;g9b058c473e_0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11" name="Shape 11"/>
        <p:cNvGrpSpPr/>
        <p:nvPr/>
      </p:nvGrpSpPr>
      <p:grpSpPr>
        <a:xfrm>
          <a:off x="0" y="0"/>
          <a:ext cx="0" cy="0"/>
          <a:chOff x="0" y="0"/>
          <a:chExt cx="0" cy="0"/>
        </a:xfrm>
      </p:grpSpPr>
      <p:sp>
        <p:nvSpPr>
          <p:cNvPr id="12" name="Google Shape;12;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 name="Google Shape;15;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o e Título Vertical"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type="title"/>
          </p:nvPr>
        </p:nvSpPr>
        <p:spPr>
          <a:xfrm>
            <a:off x="3737000" y="1070000"/>
            <a:ext cx="4718100" cy="4718100"/>
          </a:xfrm>
          <a:prstGeom prst="rect">
            <a:avLst/>
          </a:prstGeom>
          <a:solidFill>
            <a:srgbClr val="FFFFFF"/>
          </a:solidFill>
          <a:ln>
            <a:noFill/>
          </a:ln>
        </p:spPr>
        <p:txBody>
          <a:bodyPr anchorCtr="0" anchor="ctr" bIns="45700" lIns="91425" spcFirstLastPara="1" rIns="91425" wrap="square" tIns="45700">
            <a:noAutofit/>
          </a:bodyPr>
          <a:lstStyle>
            <a:lvl1pPr lvl="0" algn="ctr">
              <a:lnSpc>
                <a:spcPct val="90000"/>
              </a:lnSpc>
              <a:spcBef>
                <a:spcPts val="0"/>
              </a:spcBef>
              <a:spcAft>
                <a:spcPts val="0"/>
              </a:spcAft>
              <a:buSzPts val="6400"/>
              <a:buNone/>
              <a:defRPr sz="6400"/>
            </a:lvl1pPr>
            <a:lvl2pPr lvl="1" algn="ctr">
              <a:lnSpc>
                <a:spcPct val="100000"/>
              </a:lnSpc>
              <a:spcBef>
                <a:spcPts val="0"/>
              </a:spcBef>
              <a:spcAft>
                <a:spcPts val="0"/>
              </a:spcAft>
              <a:buSzPts val="6400"/>
              <a:buNone/>
              <a:defRPr sz="6400"/>
            </a:lvl2pPr>
            <a:lvl3pPr lvl="2" algn="ctr">
              <a:lnSpc>
                <a:spcPct val="100000"/>
              </a:lnSpc>
              <a:spcBef>
                <a:spcPts val="0"/>
              </a:spcBef>
              <a:spcAft>
                <a:spcPts val="0"/>
              </a:spcAft>
              <a:buSzPts val="6400"/>
              <a:buNone/>
              <a:defRPr sz="6400"/>
            </a:lvl3pPr>
            <a:lvl4pPr lvl="3" algn="ctr">
              <a:lnSpc>
                <a:spcPct val="100000"/>
              </a:lnSpc>
              <a:spcBef>
                <a:spcPts val="0"/>
              </a:spcBef>
              <a:spcAft>
                <a:spcPts val="0"/>
              </a:spcAft>
              <a:buSzPts val="6400"/>
              <a:buNone/>
              <a:defRPr sz="6400"/>
            </a:lvl4pPr>
            <a:lvl5pPr lvl="4" algn="ctr">
              <a:lnSpc>
                <a:spcPct val="100000"/>
              </a:lnSpc>
              <a:spcBef>
                <a:spcPts val="0"/>
              </a:spcBef>
              <a:spcAft>
                <a:spcPts val="0"/>
              </a:spcAft>
              <a:buSzPts val="6400"/>
              <a:buNone/>
              <a:defRPr sz="6400"/>
            </a:lvl5pPr>
            <a:lvl6pPr lvl="5" algn="ctr">
              <a:lnSpc>
                <a:spcPct val="100000"/>
              </a:lnSpc>
              <a:spcBef>
                <a:spcPts val="0"/>
              </a:spcBef>
              <a:spcAft>
                <a:spcPts val="0"/>
              </a:spcAft>
              <a:buSzPts val="6400"/>
              <a:buNone/>
              <a:defRPr sz="6400"/>
            </a:lvl6pPr>
            <a:lvl7pPr lvl="6" algn="ctr">
              <a:lnSpc>
                <a:spcPct val="100000"/>
              </a:lnSpc>
              <a:spcBef>
                <a:spcPts val="0"/>
              </a:spcBef>
              <a:spcAft>
                <a:spcPts val="0"/>
              </a:spcAft>
              <a:buSzPts val="6400"/>
              <a:buNone/>
              <a:defRPr sz="6400"/>
            </a:lvl7pPr>
            <a:lvl8pPr lvl="7" algn="ctr">
              <a:lnSpc>
                <a:spcPct val="100000"/>
              </a:lnSpc>
              <a:spcBef>
                <a:spcPts val="0"/>
              </a:spcBef>
              <a:spcAft>
                <a:spcPts val="0"/>
              </a:spcAft>
              <a:buSzPts val="6400"/>
              <a:buNone/>
              <a:defRPr sz="6400"/>
            </a:lvl8pPr>
            <a:lvl9pPr lvl="8" algn="ctr">
              <a:lnSpc>
                <a:spcPct val="100000"/>
              </a:lnSpc>
              <a:spcBef>
                <a:spcPts val="0"/>
              </a:spcBef>
              <a:spcAft>
                <a:spcPts val="0"/>
              </a:spcAft>
              <a:buSzPts val="6400"/>
              <a:buNone/>
              <a:defRPr sz="6400"/>
            </a:lvl9pPr>
          </a:lstStyle>
          <a:p/>
        </p:txBody>
      </p:sp>
      <p:sp>
        <p:nvSpPr>
          <p:cNvPr id="82" name="Google Shape;82;p13"/>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24" name="Shape 24"/>
        <p:cNvGrpSpPr/>
        <p:nvPr/>
      </p:nvGrpSpPr>
      <p:grpSpPr>
        <a:xfrm>
          <a:off x="0" y="0"/>
          <a:ext cx="0" cy="0"/>
          <a:chOff x="0" y="0"/>
          <a:chExt cx="0" cy="0"/>
        </a:xfrm>
      </p:grpSpPr>
      <p:sp>
        <p:nvSpPr>
          <p:cNvPr id="25" name="Google Shape;25;p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7" name="Google Shape;27;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0" name="Shape 30"/>
        <p:cNvGrpSpPr/>
        <p:nvPr/>
      </p:nvGrpSpPr>
      <p:grpSpPr>
        <a:xfrm>
          <a:off x="0" y="0"/>
          <a:ext cx="0" cy="0"/>
          <a:chOff x="0" y="0"/>
          <a:chExt cx="0" cy="0"/>
        </a:xfrm>
      </p:grpSpPr>
      <p:sp>
        <p:nvSpPr>
          <p:cNvPr id="31" name="Google Shape;31;p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3" name="Google Shape;33;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6"/>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6"/>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6"/>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6"/>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mc:AlternateContent>
    <mc:Choice Requires="p14">
      <p:transition p14:dur="250">
        <p:fade/>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mc:Choice Requires="p14">
      <p:transition p14:dur="250">
        <p:fade/>
      </p:transition>
    </mc:Choice>
    <mc:Fallback>
      <p:transition>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7.png"/><Relationship Id="rId7"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 Id="rId9" Type="http://schemas.openxmlformats.org/officeDocument/2006/relationships/image" Target="../media/image16.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4"/>
          <p:cNvPicPr preferRelativeResize="0"/>
          <p:nvPr/>
        </p:nvPicPr>
        <p:blipFill rotWithShape="1">
          <a:blip r:embed="rId3">
            <a:alphaModFix/>
          </a:blip>
          <a:srcRect b="0" l="0" r="0" t="0"/>
          <a:stretch/>
        </p:blipFill>
        <p:spPr>
          <a:xfrm>
            <a:off x="-255783" y="-769502"/>
            <a:ext cx="15193688" cy="7784653"/>
          </a:xfrm>
          <a:prstGeom prst="rect">
            <a:avLst/>
          </a:prstGeom>
          <a:noFill/>
          <a:ln>
            <a:noFill/>
          </a:ln>
        </p:spPr>
      </p:pic>
      <p:pic>
        <p:nvPicPr>
          <p:cNvPr id="88" name="Google Shape;88;p14"/>
          <p:cNvPicPr preferRelativeResize="0"/>
          <p:nvPr/>
        </p:nvPicPr>
        <p:blipFill rotWithShape="1">
          <a:blip r:embed="rId4">
            <a:alphaModFix/>
          </a:blip>
          <a:srcRect b="0" l="0" r="0" t="0"/>
          <a:stretch/>
        </p:blipFill>
        <p:spPr>
          <a:xfrm>
            <a:off x="355149" y="5157192"/>
            <a:ext cx="1173807" cy="1430575"/>
          </a:xfrm>
          <a:prstGeom prst="rect">
            <a:avLst/>
          </a:prstGeom>
          <a:noFill/>
          <a:ln>
            <a:noFill/>
          </a:ln>
        </p:spPr>
      </p:pic>
      <p:pic>
        <p:nvPicPr>
          <p:cNvPr id="89" name="Google Shape;89;p14"/>
          <p:cNvPicPr preferRelativeResize="0"/>
          <p:nvPr/>
        </p:nvPicPr>
        <p:blipFill rotWithShape="1">
          <a:blip r:embed="rId5">
            <a:alphaModFix/>
          </a:blip>
          <a:srcRect b="0" l="23076" r="0" t="0"/>
          <a:stretch/>
        </p:blipFill>
        <p:spPr>
          <a:xfrm>
            <a:off x="1449560" y="5229199"/>
            <a:ext cx="3206279" cy="1214551"/>
          </a:xfrm>
          <a:prstGeom prst="rect">
            <a:avLst/>
          </a:prstGeom>
          <a:noFill/>
          <a:ln>
            <a:noFill/>
          </a:ln>
        </p:spPr>
      </p:pic>
      <p:sp>
        <p:nvSpPr>
          <p:cNvPr id="90" name="Google Shape;90;p14"/>
          <p:cNvSpPr txBox="1"/>
          <p:nvPr/>
        </p:nvSpPr>
        <p:spPr>
          <a:xfrm>
            <a:off x="191700" y="1777200"/>
            <a:ext cx="11808600" cy="2005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800"/>
              <a:buFont typeface="Arial"/>
              <a:buNone/>
            </a:pPr>
            <a:r>
              <a:rPr b="0" i="0" lang="pt-BR" sz="4100" u="none" cap="none" strike="noStrike">
                <a:solidFill>
                  <a:srgbClr val="000000"/>
                </a:solidFill>
                <a:latin typeface="Arial"/>
                <a:ea typeface="Arial"/>
                <a:cs typeface="Arial"/>
                <a:sym typeface="Arial"/>
              </a:rPr>
              <a:t>Sincronização dos sinais de EEG e EMG para melhor compreensão dos processos cerebrais de controle do movimento</a:t>
            </a:r>
            <a:endParaRPr b="0" i="0" sz="4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4000"/>
              <a:buFont typeface="Arial"/>
              <a:buNone/>
            </a:pPr>
            <a:r>
              <a:t/>
            </a:r>
            <a:endParaRPr b="0" i="0" sz="33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pt-BR" sz="2900" u="none" cap="none" strike="noStrike">
                <a:solidFill>
                  <a:srgbClr val="000000"/>
                </a:solidFill>
                <a:latin typeface="Arial"/>
                <a:ea typeface="Arial"/>
                <a:cs typeface="Arial"/>
                <a:sym typeface="Arial"/>
              </a:rPr>
              <a:t>Jade Dias</a:t>
            </a:r>
            <a:endParaRPr b="0" i="0" sz="7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0" i="0" lang="pt-BR" sz="2900" u="none" cap="none" strike="noStrike">
                <a:solidFill>
                  <a:srgbClr val="000000"/>
                </a:solidFill>
                <a:latin typeface="Arial"/>
                <a:ea typeface="Arial"/>
                <a:cs typeface="Arial"/>
                <a:sym typeface="Arial"/>
              </a:rPr>
              <a:t>mestranda em Neuroengenharia, IIN-ELS</a:t>
            </a:r>
            <a:endParaRPr b="0" i="0" sz="29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t/>
            </a:r>
            <a:endParaRPr b="0" i="0" sz="29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50">
        <p:fade/>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3"/>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82" name="Google Shape;182;p23"/>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83" name="Google Shape;183;p23"/>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Resultado</a:t>
            </a:r>
            <a:r>
              <a:rPr lang="pt-BR" sz="4800"/>
              <a:t>s</a:t>
            </a:r>
            <a:endParaRPr sz="4800"/>
          </a:p>
          <a:p>
            <a:pPr indent="0" lvl="0" marL="0" marR="0" rtl="0" algn="l">
              <a:lnSpc>
                <a:spcPct val="100000"/>
              </a:lnSpc>
              <a:spcBef>
                <a:spcPts val="0"/>
              </a:spcBef>
              <a:spcAft>
                <a:spcPts val="0"/>
              </a:spcAft>
              <a:buClr>
                <a:srgbClr val="000000"/>
              </a:buClr>
              <a:buSzPts val="4800"/>
              <a:buFont typeface="Arial"/>
              <a:buNone/>
            </a:pPr>
            <a:r>
              <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pic>
        <p:nvPicPr>
          <p:cNvPr id="184" name="Google Shape;184;p23"/>
          <p:cNvPicPr preferRelativeResize="0"/>
          <p:nvPr/>
        </p:nvPicPr>
        <p:blipFill>
          <a:blip r:embed="rId4">
            <a:alphaModFix/>
          </a:blip>
          <a:stretch>
            <a:fillRect/>
          </a:stretch>
        </p:blipFill>
        <p:spPr>
          <a:xfrm>
            <a:off x="407375" y="1160450"/>
            <a:ext cx="5688625" cy="5638166"/>
          </a:xfrm>
          <a:prstGeom prst="rect">
            <a:avLst/>
          </a:prstGeom>
          <a:noFill/>
          <a:ln>
            <a:noFill/>
          </a:ln>
        </p:spPr>
      </p:pic>
      <p:sp>
        <p:nvSpPr>
          <p:cNvPr id="185" name="Google Shape;185;p23"/>
          <p:cNvSpPr txBox="1"/>
          <p:nvPr/>
        </p:nvSpPr>
        <p:spPr>
          <a:xfrm>
            <a:off x="6825350" y="1404250"/>
            <a:ext cx="3314700" cy="29391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Sinais de eeg e emg sincronizados</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Sinais cortados para cada colisão</a:t>
            </a:r>
            <a:endParaRPr sz="1900">
              <a:latin typeface="Calibri"/>
              <a:ea typeface="Calibri"/>
              <a:cs typeface="Calibri"/>
              <a:sym typeface="Calibri"/>
            </a:endParaRPr>
          </a:p>
          <a:p>
            <a:pPr indent="0" lvl="0" marL="457200" rtl="0" algn="l">
              <a:spcBef>
                <a:spcPts val="0"/>
              </a:spcBef>
              <a:spcAft>
                <a:spcPts val="0"/>
              </a:spcAft>
              <a:buNone/>
            </a:pPr>
            <a:r>
              <a:t/>
            </a:r>
            <a:endParaRPr sz="1900">
              <a:latin typeface="Calibri"/>
              <a:ea typeface="Calibri"/>
              <a:cs typeface="Calibri"/>
              <a:sym typeface="Calibri"/>
            </a:endParaRPr>
          </a:p>
          <a:p>
            <a:pPr indent="-349250" lvl="0" marL="457200" rtl="0" algn="l">
              <a:spcBef>
                <a:spcPts val="0"/>
              </a:spcBef>
              <a:spcAft>
                <a:spcPts val="0"/>
              </a:spcAft>
              <a:buSzPts val="1900"/>
              <a:buFont typeface="Calibri"/>
              <a:buChar char="●"/>
            </a:pPr>
            <a:r>
              <a:rPr lang="pt-BR" sz="1900">
                <a:latin typeface="Calibri"/>
                <a:ea typeface="Calibri"/>
                <a:cs typeface="Calibri"/>
                <a:sym typeface="Calibri"/>
              </a:rPr>
              <a:t>Tabela com resultados em arquivo csv que facilitarão a análise de sinais</a:t>
            </a:r>
            <a:endParaRPr sz="1900">
              <a:latin typeface="Calibri"/>
              <a:ea typeface="Calibri"/>
              <a:cs typeface="Calibri"/>
              <a:sym typeface="Calibri"/>
            </a:endParaRPr>
          </a:p>
        </p:txBody>
      </p:sp>
    </p:spTree>
  </p:cSld>
  <p:clrMapOvr>
    <a:masterClrMapping/>
  </p:clrMapOvr>
  <mc:AlternateContent>
    <mc:Choice Requires="p14">
      <p:transition p14:dur="250">
        <p:fade/>
      </p:transition>
    </mc:Choice>
    <mc:Fallback>
      <p:transition>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24"/>
          <p:cNvPicPr preferRelativeResize="0"/>
          <p:nvPr/>
        </p:nvPicPr>
        <p:blipFill rotWithShape="1">
          <a:blip r:embed="rId3">
            <a:alphaModFix/>
          </a:blip>
          <a:srcRect b="-12239" l="41544" r="34830" t="-22404"/>
          <a:stretch/>
        </p:blipFill>
        <p:spPr>
          <a:xfrm>
            <a:off x="7104112" y="5589240"/>
            <a:ext cx="2088231" cy="792088"/>
          </a:xfrm>
          <a:prstGeom prst="rect">
            <a:avLst/>
          </a:prstGeom>
          <a:noFill/>
          <a:ln>
            <a:noFill/>
          </a:ln>
        </p:spPr>
      </p:pic>
      <p:pic>
        <p:nvPicPr>
          <p:cNvPr id="191" name="Google Shape;191;p24"/>
          <p:cNvPicPr preferRelativeResize="0"/>
          <p:nvPr/>
        </p:nvPicPr>
        <p:blipFill rotWithShape="1">
          <a:blip r:embed="rId4">
            <a:alphaModFix/>
          </a:blip>
          <a:srcRect b="0" l="0" r="0" t="0"/>
          <a:stretch/>
        </p:blipFill>
        <p:spPr>
          <a:xfrm>
            <a:off x="335360" y="5517232"/>
            <a:ext cx="2518381" cy="951521"/>
          </a:xfrm>
          <a:prstGeom prst="rect">
            <a:avLst/>
          </a:prstGeom>
          <a:noFill/>
          <a:ln>
            <a:noFill/>
          </a:ln>
        </p:spPr>
      </p:pic>
      <p:sp>
        <p:nvSpPr>
          <p:cNvPr id="192" name="Google Shape;192;p24"/>
          <p:cNvSpPr txBox="1"/>
          <p:nvPr/>
        </p:nvSpPr>
        <p:spPr>
          <a:xfrm>
            <a:off x="2285100" y="2656199"/>
            <a:ext cx="7621800" cy="7728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0" i="0" lang="pt-BR" sz="3200" u="none" cap="none" strike="noStrike">
                <a:solidFill>
                  <a:srgbClr val="000000"/>
                </a:solidFill>
                <a:latin typeface="Arial"/>
                <a:ea typeface="Arial"/>
                <a:cs typeface="Arial"/>
                <a:sym typeface="Arial"/>
              </a:rPr>
              <a:t>jade.gomes@edu.isd.org.br</a:t>
            </a:r>
            <a:endParaRPr b="0" i="0" sz="3600" u="none" cap="none" strike="noStrike">
              <a:solidFill>
                <a:srgbClr val="000000"/>
              </a:solidFill>
              <a:latin typeface="Arial"/>
              <a:ea typeface="Arial"/>
              <a:cs typeface="Arial"/>
              <a:sym typeface="Arial"/>
            </a:endParaRPr>
          </a:p>
        </p:txBody>
      </p:sp>
      <p:pic>
        <p:nvPicPr>
          <p:cNvPr id="193" name="Google Shape;193;p24"/>
          <p:cNvPicPr preferRelativeResize="0"/>
          <p:nvPr/>
        </p:nvPicPr>
        <p:blipFill rotWithShape="1">
          <a:blip r:embed="rId3">
            <a:alphaModFix/>
          </a:blip>
          <a:srcRect b="-10156" l="0" r="60083" t="0"/>
          <a:stretch/>
        </p:blipFill>
        <p:spPr>
          <a:xfrm>
            <a:off x="2968779" y="5589240"/>
            <a:ext cx="4207344" cy="772777"/>
          </a:xfrm>
          <a:prstGeom prst="rect">
            <a:avLst/>
          </a:prstGeom>
          <a:noFill/>
          <a:ln>
            <a:noFill/>
          </a:ln>
        </p:spPr>
      </p:pic>
      <p:pic>
        <p:nvPicPr>
          <p:cNvPr id="194" name="Google Shape;194;p24"/>
          <p:cNvPicPr preferRelativeResize="0"/>
          <p:nvPr/>
        </p:nvPicPr>
        <p:blipFill rotWithShape="1">
          <a:blip r:embed="rId3">
            <a:alphaModFix/>
          </a:blip>
          <a:srcRect b="-24484" l="70057" r="0" t="-22399"/>
          <a:stretch/>
        </p:blipFill>
        <p:spPr>
          <a:xfrm>
            <a:off x="9353709" y="5497921"/>
            <a:ext cx="2646950" cy="864096"/>
          </a:xfrm>
          <a:prstGeom prst="rect">
            <a:avLst/>
          </a:prstGeom>
          <a:noFill/>
          <a:ln>
            <a:noFill/>
          </a:ln>
        </p:spPr>
      </p:pic>
      <p:sp>
        <p:nvSpPr>
          <p:cNvPr id="195" name="Google Shape;195;p24"/>
          <p:cNvSpPr txBox="1"/>
          <p:nvPr/>
        </p:nvSpPr>
        <p:spPr>
          <a:xfrm>
            <a:off x="2617950" y="1159350"/>
            <a:ext cx="6956100" cy="11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5300">
                <a:latin typeface="Calibri"/>
                <a:ea typeface="Calibri"/>
                <a:cs typeface="Calibri"/>
                <a:sym typeface="Calibri"/>
              </a:rPr>
              <a:t>Obrigada pela atenção!</a:t>
            </a:r>
            <a:endParaRPr sz="5300">
              <a:latin typeface="Calibri"/>
              <a:ea typeface="Calibri"/>
              <a:cs typeface="Calibri"/>
              <a:sym typeface="Calibri"/>
            </a:endParaRPr>
          </a:p>
        </p:txBody>
      </p:sp>
    </p:spTree>
  </p:cSld>
  <p:clrMapOvr>
    <a:masterClrMapping/>
  </p:clrMapOvr>
  <mc:AlternateContent>
    <mc:Choice Requires="p14">
      <p:transition p14:dur="250">
        <p:fade/>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5"/>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96" name="Google Shape;96;p15"/>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97" name="Google Shape;97;p15"/>
          <p:cNvPicPr preferRelativeResize="0"/>
          <p:nvPr/>
        </p:nvPicPr>
        <p:blipFill>
          <a:blip r:embed="rId4">
            <a:alphaModFix/>
          </a:blip>
          <a:stretch>
            <a:fillRect/>
          </a:stretch>
        </p:blipFill>
        <p:spPr>
          <a:xfrm>
            <a:off x="305200" y="988855"/>
            <a:ext cx="11581600" cy="5206900"/>
          </a:xfrm>
          <a:prstGeom prst="rect">
            <a:avLst/>
          </a:prstGeom>
          <a:noFill/>
          <a:ln>
            <a:noFill/>
          </a:ln>
        </p:spPr>
      </p:pic>
      <p:sp>
        <p:nvSpPr>
          <p:cNvPr id="98" name="Google Shape;98;p15"/>
          <p:cNvSpPr txBox="1"/>
          <p:nvPr/>
        </p:nvSpPr>
        <p:spPr>
          <a:xfrm>
            <a:off x="587825" y="212275"/>
            <a:ext cx="6906900" cy="66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4800">
                <a:latin typeface="Calibri"/>
                <a:ea typeface="Calibri"/>
                <a:cs typeface="Calibri"/>
                <a:sym typeface="Calibri"/>
              </a:rPr>
              <a:t>Paper de referência</a:t>
            </a:r>
            <a:endParaRPr sz="4800">
              <a:latin typeface="Calibri"/>
              <a:ea typeface="Calibri"/>
              <a:cs typeface="Calibri"/>
              <a:sym typeface="Calibri"/>
            </a:endParaRPr>
          </a:p>
        </p:txBody>
      </p:sp>
    </p:spTree>
  </p:cSld>
  <p:clrMapOvr>
    <a:masterClrMapping/>
  </p:clrMapOvr>
  <mc:AlternateContent>
    <mc:Choice Requires="p14">
      <p:transition p14:dur="250">
        <p:fade/>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04" name="Google Shape;104;p16"/>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05" name="Google Shape;105;p16"/>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Introduzindo alguns conceitos</a:t>
            </a:r>
            <a:endParaRPr b="0" i="0" sz="4800" u="none" cap="none" strike="noStrike">
              <a:solidFill>
                <a:srgbClr val="000000"/>
              </a:solidFill>
              <a:latin typeface="Arial"/>
              <a:ea typeface="Arial"/>
              <a:cs typeface="Arial"/>
              <a:sym typeface="Arial"/>
            </a:endParaRPr>
          </a:p>
        </p:txBody>
      </p:sp>
      <p:sp>
        <p:nvSpPr>
          <p:cNvPr id="106" name="Google Shape;106;p16"/>
          <p:cNvSpPr txBox="1"/>
          <p:nvPr/>
        </p:nvSpPr>
        <p:spPr>
          <a:xfrm>
            <a:off x="435600" y="1484775"/>
            <a:ext cx="10941000" cy="4834500"/>
          </a:xfrm>
          <a:prstGeom prst="rect">
            <a:avLst/>
          </a:prstGeom>
          <a:noFill/>
          <a:ln>
            <a:noFill/>
          </a:ln>
        </p:spPr>
        <p:txBody>
          <a:bodyPr anchorCtr="0" anchor="t" bIns="45700" lIns="91425" spcFirstLastPara="1" rIns="91425" wrap="square" tIns="45700">
            <a:noAutofit/>
          </a:bodyPr>
          <a:lstStyle/>
          <a:p>
            <a:pPr indent="-355600" lvl="0" marL="457200" marR="0" rtl="0" algn="just">
              <a:lnSpc>
                <a:spcPct val="100000"/>
              </a:lnSpc>
              <a:spcBef>
                <a:spcPts val="0"/>
              </a:spcBef>
              <a:spcAft>
                <a:spcPts val="0"/>
              </a:spcAft>
              <a:buSzPts val="2000"/>
              <a:buChar char="●"/>
            </a:pPr>
            <a:r>
              <a:rPr lang="pt-BR" sz="2000"/>
              <a:t>Sinais de EEG: São os registros das atividades elétricas cerebrais. São sinais gerados pela cooperação em sincronismo das células neuronais, que geram potenciais elétricos extracelulares durante as atividades mentais, motoras ou sensoriais do indivíduo.</a:t>
            </a:r>
            <a:endParaRPr sz="2000"/>
          </a:p>
          <a:p>
            <a:pPr indent="0" lvl="0" marL="457200" marR="0" rtl="0" algn="just">
              <a:lnSpc>
                <a:spcPct val="100000"/>
              </a:lnSpc>
              <a:spcBef>
                <a:spcPts val="0"/>
              </a:spcBef>
              <a:spcAft>
                <a:spcPts val="0"/>
              </a:spcAft>
              <a:buNone/>
            </a:pPr>
            <a:r>
              <a:t/>
            </a:r>
            <a:endParaRPr sz="2000"/>
          </a:p>
          <a:p>
            <a:pPr indent="0" lvl="0" marL="0" marR="0" rtl="0" algn="just">
              <a:lnSpc>
                <a:spcPct val="100000"/>
              </a:lnSpc>
              <a:spcBef>
                <a:spcPts val="0"/>
              </a:spcBef>
              <a:spcAft>
                <a:spcPts val="0"/>
              </a:spcAft>
              <a:buClr>
                <a:srgbClr val="000000"/>
              </a:buClr>
              <a:buSzPts val="4400"/>
              <a:buFont typeface="Arial"/>
              <a:buNone/>
            </a:pPr>
            <a:r>
              <a:t/>
            </a:r>
            <a:endParaRPr sz="2000"/>
          </a:p>
          <a:p>
            <a:pPr indent="-355600" lvl="0" marL="457200" marR="0" rtl="0" algn="just">
              <a:lnSpc>
                <a:spcPct val="100000"/>
              </a:lnSpc>
              <a:spcBef>
                <a:spcPts val="0"/>
              </a:spcBef>
              <a:spcAft>
                <a:spcPts val="0"/>
              </a:spcAft>
              <a:buSzPts val="2000"/>
              <a:buChar char="●"/>
            </a:pPr>
            <a:r>
              <a:rPr lang="pt-BR" sz="2000"/>
              <a:t>Sinais de EMG: </a:t>
            </a:r>
            <a:r>
              <a:rPr lang="pt-BR" sz="2000">
                <a:highlight>
                  <a:srgbClr val="FFFFFF"/>
                </a:highlight>
              </a:rPr>
              <a:t>São os registros dos potenciais elétricos gerados nas fibras musculares, durante os diferentes tipos de contração, e possibilita a avaliação do comportamento do sistema neuromuscular.</a:t>
            </a:r>
            <a:endParaRPr sz="2000">
              <a:highlight>
                <a:srgbClr val="FFFFFF"/>
              </a:highlight>
            </a:endParaRPr>
          </a:p>
          <a:p>
            <a:pPr indent="0" lvl="0" marL="457200" marR="0" rtl="0" algn="just">
              <a:lnSpc>
                <a:spcPct val="100000"/>
              </a:lnSpc>
              <a:spcBef>
                <a:spcPts val="0"/>
              </a:spcBef>
              <a:spcAft>
                <a:spcPts val="0"/>
              </a:spcAft>
              <a:buNone/>
            </a:pPr>
            <a:r>
              <a:t/>
            </a:r>
            <a:endParaRPr sz="2000">
              <a:highlight>
                <a:srgbClr val="FFFFFF"/>
              </a:highlight>
            </a:endParaRPr>
          </a:p>
          <a:p>
            <a:pPr indent="0" lvl="0" marL="457200" marR="0" rtl="0" algn="just">
              <a:lnSpc>
                <a:spcPct val="100000"/>
              </a:lnSpc>
              <a:spcBef>
                <a:spcPts val="0"/>
              </a:spcBef>
              <a:spcAft>
                <a:spcPts val="0"/>
              </a:spcAft>
              <a:buNone/>
            </a:pPr>
            <a:r>
              <a:t/>
            </a:r>
            <a:endParaRPr sz="2000">
              <a:highlight>
                <a:srgbClr val="FFFFFF"/>
              </a:highlight>
            </a:endParaRPr>
          </a:p>
          <a:p>
            <a:pPr indent="-355600" lvl="0" marL="457200" marR="0" rtl="0" algn="just">
              <a:lnSpc>
                <a:spcPct val="100000"/>
              </a:lnSpc>
              <a:spcBef>
                <a:spcPts val="0"/>
              </a:spcBef>
              <a:spcAft>
                <a:spcPts val="0"/>
              </a:spcAft>
              <a:buSzPts val="2000"/>
              <a:buChar char="●"/>
            </a:pPr>
            <a:r>
              <a:rPr lang="pt-BR" sz="2000">
                <a:highlight>
                  <a:srgbClr val="FFFFFF"/>
                </a:highlight>
              </a:rPr>
              <a:t>Processamento Digital de Sinais: consiste na análise e/ou modificação de sinais utilizando teoria fundamental, aplicações e algoritmos, de forma a extrair informações ou torná-los mais apropriados para alguma aplicação específica. Os objetivos do PDS são principalmente: medir, filtrar e comprimir sinais.</a:t>
            </a:r>
            <a:endParaRPr sz="2000">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Clr>
                <a:srgbClr val="000000"/>
              </a:buClr>
              <a:buSzPts val="4400"/>
              <a:buFont typeface="Arial"/>
              <a:buNone/>
            </a:pPr>
            <a:r>
              <a:t/>
            </a:r>
            <a:endParaRPr sz="2100"/>
          </a:p>
        </p:txBody>
      </p:sp>
    </p:spTree>
  </p:cSld>
  <p:clrMapOvr>
    <a:masterClrMapping/>
  </p:clrMapOvr>
  <mc:AlternateContent>
    <mc:Choice Requires="p14">
      <p:transition p14:dur="250">
        <p:fade/>
      </p:transition>
    </mc:Choice>
    <mc:Fallback>
      <p:transition>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7"/>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12" name="Google Shape;112;p17"/>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13" name="Google Shape;113;p17"/>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Base de dados</a:t>
            </a:r>
            <a:endParaRPr b="0" i="0" sz="4800" u="none" cap="none" strike="noStrike">
              <a:solidFill>
                <a:srgbClr val="000000"/>
              </a:solidFill>
              <a:latin typeface="Arial"/>
              <a:ea typeface="Arial"/>
              <a:cs typeface="Arial"/>
              <a:sym typeface="Arial"/>
            </a:endParaRPr>
          </a:p>
        </p:txBody>
      </p:sp>
      <p:sp>
        <p:nvSpPr>
          <p:cNvPr id="114" name="Google Shape;114;p17"/>
          <p:cNvSpPr txBox="1"/>
          <p:nvPr/>
        </p:nvSpPr>
        <p:spPr>
          <a:xfrm>
            <a:off x="435600" y="1065000"/>
            <a:ext cx="10941000" cy="5254200"/>
          </a:xfrm>
          <a:prstGeom prst="rect">
            <a:avLst/>
          </a:prstGeom>
          <a:noFill/>
          <a:ln>
            <a:noFill/>
          </a:ln>
        </p:spPr>
        <p:txBody>
          <a:bodyPr anchorCtr="0" anchor="t" bIns="45700" lIns="91425" spcFirstLastPara="1" rIns="91425" wrap="square" tIns="45700">
            <a:noAutofit/>
          </a:bodyPr>
          <a:lstStyle/>
          <a:p>
            <a:pPr indent="0" lvl="0" marL="457200" marR="0" rtl="0" algn="just">
              <a:lnSpc>
                <a:spcPct val="100000"/>
              </a:lnSpc>
              <a:spcBef>
                <a:spcPts val="0"/>
              </a:spcBef>
              <a:spcAft>
                <a:spcPts val="0"/>
              </a:spcAft>
              <a:buNone/>
            </a:pPr>
            <a:r>
              <a:rPr lang="pt-BR" sz="2000">
                <a:highlight>
                  <a:srgbClr val="FFFFFF"/>
                </a:highlight>
              </a:rPr>
              <a:t>Projeto da Marcela Pereira: Experimento do labirinto.</a:t>
            </a:r>
            <a:endParaRPr sz="2000">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Clr>
                <a:srgbClr val="000000"/>
              </a:buClr>
              <a:buSzPts val="4400"/>
              <a:buFont typeface="Arial"/>
              <a:buNone/>
            </a:pPr>
            <a:r>
              <a:t/>
            </a:r>
            <a:endParaRPr sz="2100"/>
          </a:p>
        </p:txBody>
      </p:sp>
      <p:pic>
        <p:nvPicPr>
          <p:cNvPr id="115" name="Google Shape;115;p17"/>
          <p:cNvPicPr preferRelativeResize="0"/>
          <p:nvPr/>
        </p:nvPicPr>
        <p:blipFill>
          <a:blip r:embed="rId4">
            <a:alphaModFix/>
          </a:blip>
          <a:stretch>
            <a:fillRect/>
          </a:stretch>
        </p:blipFill>
        <p:spPr>
          <a:xfrm>
            <a:off x="407375" y="1519400"/>
            <a:ext cx="5549200" cy="2361000"/>
          </a:xfrm>
          <a:prstGeom prst="rect">
            <a:avLst/>
          </a:prstGeom>
          <a:noFill/>
          <a:ln>
            <a:noFill/>
          </a:ln>
        </p:spPr>
      </p:pic>
      <p:pic>
        <p:nvPicPr>
          <p:cNvPr id="116" name="Google Shape;116;p17"/>
          <p:cNvPicPr preferRelativeResize="0"/>
          <p:nvPr/>
        </p:nvPicPr>
        <p:blipFill>
          <a:blip r:embed="rId5">
            <a:alphaModFix/>
          </a:blip>
          <a:stretch>
            <a:fillRect/>
          </a:stretch>
        </p:blipFill>
        <p:spPr>
          <a:xfrm>
            <a:off x="6959424" y="1632400"/>
            <a:ext cx="4624024" cy="2786375"/>
          </a:xfrm>
          <a:prstGeom prst="rect">
            <a:avLst/>
          </a:prstGeom>
          <a:noFill/>
          <a:ln>
            <a:noFill/>
          </a:ln>
        </p:spPr>
      </p:pic>
      <p:sp>
        <p:nvSpPr>
          <p:cNvPr id="117" name="Google Shape;117;p17"/>
          <p:cNvSpPr txBox="1"/>
          <p:nvPr/>
        </p:nvSpPr>
        <p:spPr>
          <a:xfrm>
            <a:off x="1861975" y="6465175"/>
            <a:ext cx="2640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500"/>
              <a:t>Fonte: </a:t>
            </a:r>
            <a:r>
              <a:rPr lang="pt-BR" sz="1500">
                <a:highlight>
                  <a:srgbClr val="F9F9F9"/>
                </a:highlight>
              </a:rPr>
              <a:t>PEREIRA, 2018</a:t>
            </a:r>
            <a:endParaRPr sz="1500"/>
          </a:p>
        </p:txBody>
      </p:sp>
      <p:sp>
        <p:nvSpPr>
          <p:cNvPr id="118" name="Google Shape;118;p17"/>
          <p:cNvSpPr txBox="1"/>
          <p:nvPr/>
        </p:nvSpPr>
        <p:spPr>
          <a:xfrm>
            <a:off x="8217013" y="4560800"/>
            <a:ext cx="2640000" cy="34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500"/>
              <a:t>Fonte: </a:t>
            </a:r>
            <a:r>
              <a:rPr lang="pt-BR" sz="1500">
                <a:highlight>
                  <a:srgbClr val="F9F9F9"/>
                </a:highlight>
              </a:rPr>
              <a:t>PEREIRA, 2018</a:t>
            </a:r>
            <a:endParaRPr sz="1500"/>
          </a:p>
        </p:txBody>
      </p:sp>
      <p:pic>
        <p:nvPicPr>
          <p:cNvPr id="119" name="Google Shape;119;p17"/>
          <p:cNvPicPr preferRelativeResize="0"/>
          <p:nvPr/>
        </p:nvPicPr>
        <p:blipFill>
          <a:blip r:embed="rId6">
            <a:alphaModFix/>
          </a:blip>
          <a:stretch>
            <a:fillRect/>
          </a:stretch>
        </p:blipFill>
        <p:spPr>
          <a:xfrm>
            <a:off x="590575" y="4040900"/>
            <a:ext cx="2743200" cy="2315978"/>
          </a:xfrm>
          <a:prstGeom prst="rect">
            <a:avLst/>
          </a:prstGeom>
          <a:noFill/>
          <a:ln>
            <a:noFill/>
          </a:ln>
        </p:spPr>
      </p:pic>
      <p:pic>
        <p:nvPicPr>
          <p:cNvPr id="120" name="Google Shape;120;p17"/>
          <p:cNvPicPr preferRelativeResize="0"/>
          <p:nvPr/>
        </p:nvPicPr>
        <p:blipFill>
          <a:blip r:embed="rId7">
            <a:alphaModFix/>
          </a:blip>
          <a:stretch>
            <a:fillRect/>
          </a:stretch>
        </p:blipFill>
        <p:spPr>
          <a:xfrm>
            <a:off x="3899163" y="4063113"/>
            <a:ext cx="2057400" cy="2219325"/>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8"/>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26" name="Google Shape;126;p18"/>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27" name="Google Shape;127;p18"/>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Perguntas científicas</a:t>
            </a:r>
            <a:endParaRPr sz="4800"/>
          </a:p>
          <a:p>
            <a:pPr indent="0" lvl="0" marL="0" marR="0" rtl="0" algn="l">
              <a:lnSpc>
                <a:spcPct val="100000"/>
              </a:lnSpc>
              <a:spcBef>
                <a:spcPts val="0"/>
              </a:spcBef>
              <a:spcAft>
                <a:spcPts val="0"/>
              </a:spcAft>
              <a:buClr>
                <a:srgbClr val="000000"/>
              </a:buClr>
              <a:buSzPts val="4800"/>
              <a:buFont typeface="Arial"/>
              <a:buNone/>
            </a:pPr>
            <a:r>
              <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28" name="Google Shape;128;p18"/>
          <p:cNvSpPr txBox="1"/>
          <p:nvPr/>
        </p:nvSpPr>
        <p:spPr>
          <a:xfrm>
            <a:off x="467225" y="1697400"/>
            <a:ext cx="9000900" cy="346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pt-BR" sz="3200">
                <a:solidFill>
                  <a:schemeClr val="dk1"/>
                </a:solidFill>
              </a:rPr>
              <a:t>O que acontece a nível cerebral quando o voluntário colide nas paredes do labirinto?</a:t>
            </a:r>
            <a:endParaRPr sz="3200">
              <a:solidFill>
                <a:schemeClr val="dk1"/>
              </a:solidFill>
            </a:endParaRPr>
          </a:p>
          <a:p>
            <a:pPr indent="0" lvl="0" marL="0" rtl="0" algn="l">
              <a:spcBef>
                <a:spcPts val="0"/>
              </a:spcBef>
              <a:spcAft>
                <a:spcPts val="0"/>
              </a:spcAft>
              <a:buNone/>
            </a:pPr>
            <a:r>
              <a:t/>
            </a:r>
            <a:endParaRPr sz="3200">
              <a:solidFill>
                <a:schemeClr val="dk1"/>
              </a:solidFill>
            </a:endParaRPr>
          </a:p>
          <a:p>
            <a:pPr indent="0" lvl="0" marL="0" rtl="0" algn="l">
              <a:spcBef>
                <a:spcPts val="0"/>
              </a:spcBef>
              <a:spcAft>
                <a:spcPts val="0"/>
              </a:spcAft>
              <a:buNone/>
            </a:pPr>
            <a:r>
              <a:rPr lang="pt-BR" sz="3200">
                <a:solidFill>
                  <a:schemeClr val="dk1"/>
                </a:solidFill>
              </a:rPr>
              <a:t>Quais são as regiões envolvidas?</a:t>
            </a:r>
            <a:endParaRPr sz="3200">
              <a:solidFill>
                <a:schemeClr val="dk1"/>
              </a:solidFill>
            </a:endParaRPr>
          </a:p>
          <a:p>
            <a:pPr indent="0" lvl="0" marL="0" rtl="0" algn="l">
              <a:spcBef>
                <a:spcPts val="0"/>
              </a:spcBef>
              <a:spcAft>
                <a:spcPts val="0"/>
              </a:spcAft>
              <a:buNone/>
            </a:pPr>
            <a:r>
              <a:t/>
            </a:r>
            <a:endParaRPr sz="3200">
              <a:solidFill>
                <a:schemeClr val="dk1"/>
              </a:solidFill>
            </a:endParaRPr>
          </a:p>
          <a:p>
            <a:pPr indent="0" lvl="0" marL="0" rtl="0" algn="l">
              <a:spcBef>
                <a:spcPts val="0"/>
              </a:spcBef>
              <a:spcAft>
                <a:spcPts val="0"/>
              </a:spcAft>
              <a:buNone/>
            </a:pPr>
            <a:r>
              <a:rPr lang="pt-BR" sz="3200">
                <a:solidFill>
                  <a:schemeClr val="dk1"/>
                </a:solidFill>
              </a:rPr>
              <a:t>Quais são os mecanismos que ocorrem?</a:t>
            </a:r>
            <a:endParaRPr sz="3200">
              <a:solidFill>
                <a:schemeClr val="dk1"/>
              </a:solidFill>
            </a:endParaRPr>
          </a:p>
          <a:p>
            <a:pPr indent="0" lvl="0" marL="0" rtl="0" algn="l">
              <a:spcBef>
                <a:spcPts val="0"/>
              </a:spcBef>
              <a:spcAft>
                <a:spcPts val="0"/>
              </a:spcAft>
              <a:buClr>
                <a:schemeClr val="dk1"/>
              </a:buClr>
              <a:buSzPts val="4800"/>
              <a:buFont typeface="Arial"/>
              <a:buNone/>
            </a:pPr>
            <a:r>
              <a:t/>
            </a:r>
            <a:endParaRPr sz="3800">
              <a:solidFill>
                <a:schemeClr val="dk1"/>
              </a:solidFill>
            </a:endParaRPr>
          </a:p>
          <a:p>
            <a:pPr indent="0" lvl="0" marL="0" rtl="0" algn="l">
              <a:spcBef>
                <a:spcPts val="0"/>
              </a:spcBef>
              <a:spcAft>
                <a:spcPts val="0"/>
              </a:spcAft>
              <a:buNone/>
            </a:pPr>
            <a:r>
              <a:t/>
            </a:r>
            <a:endParaRPr sz="1800">
              <a:solidFill>
                <a:schemeClr val="dk1"/>
              </a:solidFill>
              <a:highlight>
                <a:srgbClr val="FFFFFF"/>
              </a:highlight>
            </a:endParaRPr>
          </a:p>
          <a:p>
            <a:pPr indent="0" lvl="0" marL="0" rtl="0" algn="l">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Clr>
                <a:srgbClr val="000000"/>
              </a:buClr>
              <a:buSzPts val="4400"/>
              <a:buFont typeface="Arial"/>
              <a:buNone/>
            </a:pPr>
            <a:r>
              <a:t/>
            </a:r>
            <a:endParaRPr sz="2000">
              <a:solidFill>
                <a:schemeClr val="dk1"/>
              </a:solidFill>
              <a:highlight>
                <a:srgbClr val="FFFFFF"/>
              </a:highlight>
            </a:endParaRPr>
          </a:p>
        </p:txBody>
      </p:sp>
      <p:pic>
        <p:nvPicPr>
          <p:cNvPr id="129" name="Google Shape;129;p18"/>
          <p:cNvPicPr preferRelativeResize="0"/>
          <p:nvPr/>
        </p:nvPicPr>
        <p:blipFill rotWithShape="1">
          <a:blip r:embed="rId4">
            <a:alphaModFix/>
          </a:blip>
          <a:srcRect b="534" l="21217" r="21560" t="534"/>
          <a:stretch/>
        </p:blipFill>
        <p:spPr>
          <a:xfrm>
            <a:off x="8725000" y="1762888"/>
            <a:ext cx="2883675" cy="3992550"/>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9"/>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35" name="Google Shape;135;p19"/>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36" name="Google Shape;136;p19"/>
          <p:cNvSpPr txBox="1"/>
          <p:nvPr/>
        </p:nvSpPr>
        <p:spPr>
          <a:xfrm>
            <a:off x="510775" y="950100"/>
            <a:ext cx="9732600" cy="96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200"/>
              <a:t>Como podemos respondê-las?</a:t>
            </a:r>
            <a:endParaRPr sz="4200"/>
          </a:p>
          <a:p>
            <a:pPr indent="0" lvl="0" marL="0" marR="0" rtl="0" algn="l">
              <a:lnSpc>
                <a:spcPct val="100000"/>
              </a:lnSpc>
              <a:spcBef>
                <a:spcPts val="0"/>
              </a:spcBef>
              <a:spcAft>
                <a:spcPts val="0"/>
              </a:spcAft>
              <a:buClr>
                <a:srgbClr val="000000"/>
              </a:buClr>
              <a:buSzPts val="4800"/>
              <a:buFont typeface="Arial"/>
              <a:buNone/>
            </a:pPr>
            <a:r>
              <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37" name="Google Shape;137;p19"/>
          <p:cNvSpPr txBox="1"/>
          <p:nvPr/>
        </p:nvSpPr>
        <p:spPr>
          <a:xfrm>
            <a:off x="625100" y="3151425"/>
            <a:ext cx="9120600" cy="960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200"/>
              <a:t>Quais são os obstáculos</a:t>
            </a:r>
            <a:r>
              <a:rPr lang="pt-BR" sz="4200"/>
              <a:t>?</a:t>
            </a:r>
            <a:endParaRPr sz="4200"/>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38" name="Google Shape;138;p19"/>
          <p:cNvSpPr txBox="1"/>
          <p:nvPr/>
        </p:nvSpPr>
        <p:spPr>
          <a:xfrm>
            <a:off x="1143025" y="1828800"/>
            <a:ext cx="3886200" cy="47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100"/>
              <a:t>Através da análise de sinais.</a:t>
            </a:r>
            <a:endParaRPr sz="2100"/>
          </a:p>
        </p:txBody>
      </p:sp>
      <p:sp>
        <p:nvSpPr>
          <p:cNvPr id="139" name="Google Shape;139;p19"/>
          <p:cNvSpPr txBox="1"/>
          <p:nvPr/>
        </p:nvSpPr>
        <p:spPr>
          <a:xfrm>
            <a:off x="1257325" y="4261750"/>
            <a:ext cx="3657600" cy="125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pt-BR" sz="2100">
                <a:solidFill>
                  <a:schemeClr val="dk1"/>
                </a:solidFill>
                <a:latin typeface="Calibri"/>
                <a:ea typeface="Calibri"/>
                <a:cs typeface="Calibri"/>
                <a:sym typeface="Calibri"/>
              </a:rPr>
              <a:t>Dessincronização dos sinais.</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100">
                <a:solidFill>
                  <a:schemeClr val="dk1"/>
                </a:solidFill>
                <a:latin typeface="Calibri"/>
                <a:ea typeface="Calibri"/>
                <a:cs typeface="Calibri"/>
                <a:sym typeface="Calibri"/>
              </a:rPr>
              <a:t>Sobreamostragem</a:t>
            </a:r>
            <a:endParaRPr sz="21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pt-BR" sz="2100">
                <a:solidFill>
                  <a:schemeClr val="dk1"/>
                </a:solidFill>
                <a:latin typeface="Calibri"/>
                <a:ea typeface="Calibri"/>
                <a:cs typeface="Calibri"/>
                <a:sym typeface="Calibri"/>
              </a:rPr>
              <a:t>Diferenças de frequência</a:t>
            </a:r>
            <a:endParaRPr sz="1800">
              <a:latin typeface="Calibri"/>
              <a:ea typeface="Calibri"/>
              <a:cs typeface="Calibri"/>
              <a:sym typeface="Calibri"/>
            </a:endParaRPr>
          </a:p>
        </p:txBody>
      </p:sp>
    </p:spTree>
  </p:cSld>
  <p:clrMapOvr>
    <a:masterClrMapping/>
  </p:clrMapOvr>
  <mc:AlternateContent>
    <mc:Choice Requires="p14">
      <p:transition p14:dur="250">
        <p:fade/>
      </p:transition>
    </mc:Choice>
    <mc:Fallback>
      <p:transition>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45" name="Google Shape;145;p20"/>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46" name="Google Shape;146;p20"/>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Objetivos</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47" name="Google Shape;147;p20"/>
          <p:cNvSpPr txBox="1"/>
          <p:nvPr/>
        </p:nvSpPr>
        <p:spPr>
          <a:xfrm>
            <a:off x="435600" y="1484775"/>
            <a:ext cx="10941000" cy="4834500"/>
          </a:xfrm>
          <a:prstGeom prst="rect">
            <a:avLst/>
          </a:prstGeom>
          <a:noFill/>
          <a:ln>
            <a:noFill/>
          </a:ln>
        </p:spPr>
        <p:txBody>
          <a:bodyPr anchorCtr="0" anchor="t" bIns="45700" lIns="91425" spcFirstLastPara="1" rIns="91425" wrap="square" tIns="45700">
            <a:noAutofit/>
          </a:bodyPr>
          <a:lstStyle/>
          <a:p>
            <a:pPr indent="-381000" lvl="0" marL="457200" marR="0" rtl="0" algn="just">
              <a:lnSpc>
                <a:spcPct val="100000"/>
              </a:lnSpc>
              <a:spcBef>
                <a:spcPts val="0"/>
              </a:spcBef>
              <a:spcAft>
                <a:spcPts val="0"/>
              </a:spcAft>
              <a:buSzPts val="2400"/>
              <a:buChar char="●"/>
            </a:pPr>
            <a:r>
              <a:rPr lang="pt-BR" sz="2400">
                <a:highlight>
                  <a:srgbClr val="FFFFFF"/>
                </a:highlight>
              </a:rPr>
              <a:t>Ler arquivos de coleta de dados de EEG e EMG;</a:t>
            </a:r>
            <a:endParaRPr sz="2400">
              <a:highlight>
                <a:srgbClr val="FFFFFF"/>
              </a:highlight>
            </a:endParaRPr>
          </a:p>
          <a:p>
            <a:pPr indent="-381000" lvl="0" marL="457200" marR="0" rtl="0" algn="just">
              <a:lnSpc>
                <a:spcPct val="100000"/>
              </a:lnSpc>
              <a:spcBef>
                <a:spcPts val="0"/>
              </a:spcBef>
              <a:spcAft>
                <a:spcPts val="0"/>
              </a:spcAft>
              <a:buSzPts val="2400"/>
              <a:buChar char="●"/>
            </a:pPr>
            <a:r>
              <a:rPr lang="pt-BR" sz="2400">
                <a:highlight>
                  <a:srgbClr val="FFFFFF"/>
                </a:highlight>
              </a:rPr>
              <a:t>Realizar pré-tratamento no sinal que viabilize a análise subsequente, como:</a:t>
            </a:r>
            <a:endParaRPr sz="2400">
              <a:highlight>
                <a:srgbClr val="FFFFFF"/>
              </a:highlight>
            </a:endParaRPr>
          </a:p>
          <a:p>
            <a:pPr indent="-381000" lvl="1" marL="914400" marR="0" rtl="0" algn="just">
              <a:lnSpc>
                <a:spcPct val="100000"/>
              </a:lnSpc>
              <a:spcBef>
                <a:spcPts val="0"/>
              </a:spcBef>
              <a:spcAft>
                <a:spcPts val="0"/>
              </a:spcAft>
              <a:buSzPts val="2400"/>
              <a:buChar char="○"/>
            </a:pPr>
            <a:r>
              <a:rPr lang="pt-BR" sz="2400">
                <a:highlight>
                  <a:srgbClr val="FFFFFF"/>
                </a:highlight>
              </a:rPr>
              <a:t>remover dados faltantes (NaN);</a:t>
            </a:r>
            <a:endParaRPr sz="2400">
              <a:highlight>
                <a:srgbClr val="FFFFFF"/>
              </a:highlight>
            </a:endParaRPr>
          </a:p>
          <a:p>
            <a:pPr indent="-381000" lvl="1" marL="914400" marR="0" rtl="0" algn="just">
              <a:lnSpc>
                <a:spcPct val="100000"/>
              </a:lnSpc>
              <a:spcBef>
                <a:spcPts val="0"/>
              </a:spcBef>
              <a:spcAft>
                <a:spcPts val="0"/>
              </a:spcAft>
              <a:buSzPts val="2400"/>
              <a:buChar char="○"/>
            </a:pPr>
            <a:r>
              <a:rPr lang="pt-BR" sz="2400">
                <a:highlight>
                  <a:srgbClr val="FFFFFF"/>
                </a:highlight>
              </a:rPr>
              <a:t>remover colisões sucessivas;</a:t>
            </a:r>
            <a:endParaRPr sz="2400">
              <a:highlight>
                <a:srgbClr val="FFFFFF"/>
              </a:highlight>
            </a:endParaRPr>
          </a:p>
          <a:p>
            <a:pPr indent="-381000" lvl="1" marL="914400" marR="0" rtl="0" algn="just">
              <a:lnSpc>
                <a:spcPct val="100000"/>
              </a:lnSpc>
              <a:spcBef>
                <a:spcPts val="0"/>
              </a:spcBef>
              <a:spcAft>
                <a:spcPts val="0"/>
              </a:spcAft>
              <a:buSzPts val="2400"/>
              <a:buChar char="○"/>
            </a:pPr>
            <a:r>
              <a:rPr lang="pt-BR" sz="2400">
                <a:highlight>
                  <a:srgbClr val="FFFFFF"/>
                </a:highlight>
              </a:rPr>
              <a:t>adicionar pontos.</a:t>
            </a:r>
            <a:endParaRPr sz="2400">
              <a:highlight>
                <a:srgbClr val="FFFFFF"/>
              </a:highlight>
            </a:endParaRPr>
          </a:p>
          <a:p>
            <a:pPr indent="-381000" lvl="0" marL="457200" marR="0" rtl="0" algn="just">
              <a:lnSpc>
                <a:spcPct val="100000"/>
              </a:lnSpc>
              <a:spcBef>
                <a:spcPts val="0"/>
              </a:spcBef>
              <a:spcAft>
                <a:spcPts val="0"/>
              </a:spcAft>
              <a:buSzPts val="2400"/>
              <a:buChar char="●"/>
            </a:pPr>
            <a:r>
              <a:rPr lang="pt-BR" sz="2400">
                <a:highlight>
                  <a:srgbClr val="FFFFFF"/>
                </a:highlight>
              </a:rPr>
              <a:t>Delimitar o momento em que ocorre as colisões, e a sua duração.</a:t>
            </a:r>
            <a:endParaRPr sz="2400">
              <a:highlight>
                <a:srgbClr val="FFFFFF"/>
              </a:highlight>
            </a:endParaRPr>
          </a:p>
          <a:p>
            <a:pPr indent="-381000" lvl="0" marL="457200" marR="0" rtl="0" algn="just">
              <a:lnSpc>
                <a:spcPct val="100000"/>
              </a:lnSpc>
              <a:spcBef>
                <a:spcPts val="0"/>
              </a:spcBef>
              <a:spcAft>
                <a:spcPts val="0"/>
              </a:spcAft>
              <a:buSzPts val="2400"/>
              <a:buChar char="●"/>
            </a:pPr>
            <a:r>
              <a:rPr lang="pt-BR" sz="2400">
                <a:highlight>
                  <a:srgbClr val="FFFFFF"/>
                </a:highlight>
              </a:rPr>
              <a:t>Sincronizar sinais de EEG com EMG</a:t>
            </a:r>
            <a:endParaRPr sz="2400">
              <a:highlight>
                <a:srgbClr val="FFFFFF"/>
              </a:highlight>
            </a:endParaRPr>
          </a:p>
          <a:p>
            <a:pPr indent="-381000" lvl="0" marL="457200" marR="0" rtl="0" algn="just">
              <a:lnSpc>
                <a:spcPct val="100000"/>
              </a:lnSpc>
              <a:spcBef>
                <a:spcPts val="0"/>
              </a:spcBef>
              <a:spcAft>
                <a:spcPts val="0"/>
              </a:spcAft>
              <a:buSzPts val="2400"/>
              <a:buChar char="●"/>
            </a:pPr>
            <a:r>
              <a:rPr lang="pt-BR" sz="2400">
                <a:highlight>
                  <a:srgbClr val="FFFFFF"/>
                </a:highlight>
              </a:rPr>
              <a:t>Cortar os trials de colisão</a:t>
            </a:r>
            <a:endParaRPr sz="2400">
              <a:highlight>
                <a:srgbClr val="FFFFFF"/>
              </a:highlight>
            </a:endParaRPr>
          </a:p>
          <a:p>
            <a:pPr indent="-381000" lvl="0" marL="457200" marR="0" rtl="0" algn="just">
              <a:lnSpc>
                <a:spcPct val="100000"/>
              </a:lnSpc>
              <a:spcBef>
                <a:spcPts val="0"/>
              </a:spcBef>
              <a:spcAft>
                <a:spcPts val="0"/>
              </a:spcAft>
              <a:buSzPts val="2400"/>
              <a:buChar char="●"/>
            </a:pPr>
            <a:r>
              <a:rPr lang="pt-BR" sz="2400">
                <a:highlight>
                  <a:srgbClr val="FFFFFF"/>
                </a:highlight>
              </a:rPr>
              <a:t>Gravar resultados dos trials em um arquivo para cada coleta.</a:t>
            </a:r>
            <a:endParaRPr sz="2400">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None/>
            </a:pPr>
            <a:r>
              <a:t/>
            </a:r>
            <a:endParaRPr sz="2000">
              <a:solidFill>
                <a:schemeClr val="dk1"/>
              </a:solidFill>
              <a:highlight>
                <a:srgbClr val="FFFFFF"/>
              </a:highlight>
            </a:endParaRPr>
          </a:p>
          <a:p>
            <a:pPr indent="0" lvl="0" marL="0" marR="0" rtl="0" algn="l">
              <a:lnSpc>
                <a:spcPct val="100000"/>
              </a:lnSpc>
              <a:spcBef>
                <a:spcPts val="0"/>
              </a:spcBef>
              <a:spcAft>
                <a:spcPts val="0"/>
              </a:spcAft>
              <a:buClr>
                <a:srgbClr val="000000"/>
              </a:buClr>
              <a:buSzPts val="4400"/>
              <a:buFont typeface="Arial"/>
              <a:buNone/>
            </a:pPr>
            <a:r>
              <a:t/>
            </a:r>
            <a:endParaRPr sz="2100"/>
          </a:p>
        </p:txBody>
      </p:sp>
    </p:spTree>
  </p:cSld>
  <p:clrMapOvr>
    <a:masterClrMapping/>
  </p:clrMapOvr>
  <mc:AlternateContent>
    <mc:Choice Requires="p14">
      <p:transition p14:dur="2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1"/>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53" name="Google Shape;153;p21"/>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54" name="Google Shape;154;p21"/>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Metodologia</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55" name="Google Shape;155;p21"/>
          <p:cNvSpPr/>
          <p:nvPr/>
        </p:nvSpPr>
        <p:spPr>
          <a:xfrm>
            <a:off x="162325" y="3059750"/>
            <a:ext cx="686700" cy="4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EEG</a:t>
            </a:r>
            <a:endParaRPr/>
          </a:p>
        </p:txBody>
      </p:sp>
      <p:sp>
        <p:nvSpPr>
          <p:cNvPr id="156" name="Google Shape;156;p21"/>
          <p:cNvSpPr/>
          <p:nvPr/>
        </p:nvSpPr>
        <p:spPr>
          <a:xfrm>
            <a:off x="162325" y="5145938"/>
            <a:ext cx="686700" cy="4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pt-BR"/>
              <a:t>EMG</a:t>
            </a:r>
            <a:endParaRPr/>
          </a:p>
        </p:txBody>
      </p:sp>
      <p:pic>
        <p:nvPicPr>
          <p:cNvPr id="157" name="Google Shape;157;p21"/>
          <p:cNvPicPr preferRelativeResize="0"/>
          <p:nvPr/>
        </p:nvPicPr>
        <p:blipFill rotWithShape="1">
          <a:blip r:embed="rId4">
            <a:alphaModFix/>
          </a:blip>
          <a:srcRect b="0" l="41867" r="0" t="0"/>
          <a:stretch/>
        </p:blipFill>
        <p:spPr>
          <a:xfrm>
            <a:off x="930647" y="2420088"/>
            <a:ext cx="1589400" cy="1763536"/>
          </a:xfrm>
          <a:prstGeom prst="rect">
            <a:avLst/>
          </a:prstGeom>
          <a:noFill/>
          <a:ln cap="flat" cmpd="sng" w="9525">
            <a:solidFill>
              <a:srgbClr val="000000"/>
            </a:solidFill>
            <a:prstDash val="solid"/>
            <a:round/>
            <a:headEnd len="sm" w="sm" type="none"/>
            <a:tailEnd len="sm" w="sm" type="none"/>
          </a:ln>
        </p:spPr>
      </p:pic>
      <p:pic>
        <p:nvPicPr>
          <p:cNvPr id="158" name="Google Shape;158;p21"/>
          <p:cNvPicPr preferRelativeResize="0"/>
          <p:nvPr/>
        </p:nvPicPr>
        <p:blipFill>
          <a:blip r:embed="rId5">
            <a:alphaModFix/>
          </a:blip>
          <a:stretch>
            <a:fillRect/>
          </a:stretch>
        </p:blipFill>
        <p:spPr>
          <a:xfrm>
            <a:off x="971450" y="4634122"/>
            <a:ext cx="1507825" cy="1507825"/>
          </a:xfrm>
          <a:prstGeom prst="rect">
            <a:avLst/>
          </a:prstGeom>
          <a:noFill/>
          <a:ln cap="flat" cmpd="sng" w="9525">
            <a:solidFill>
              <a:srgbClr val="000000"/>
            </a:solidFill>
            <a:prstDash val="solid"/>
            <a:round/>
            <a:headEnd len="sm" w="sm" type="none"/>
            <a:tailEnd len="sm" w="sm" type="none"/>
          </a:ln>
        </p:spPr>
      </p:pic>
      <p:sp>
        <p:nvSpPr>
          <p:cNvPr id="159" name="Google Shape;159;p21"/>
          <p:cNvSpPr/>
          <p:nvPr/>
        </p:nvSpPr>
        <p:spPr>
          <a:xfrm>
            <a:off x="2796825" y="4320800"/>
            <a:ext cx="1180800" cy="2700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1"/>
          <p:cNvSpPr/>
          <p:nvPr/>
        </p:nvSpPr>
        <p:spPr>
          <a:xfrm>
            <a:off x="7276525" y="1572300"/>
            <a:ext cx="2037900" cy="4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Cortar os dados de colisão</a:t>
            </a:r>
            <a:endParaRPr/>
          </a:p>
        </p:txBody>
      </p:sp>
      <p:sp>
        <p:nvSpPr>
          <p:cNvPr id="161" name="Google Shape;161;p21"/>
          <p:cNvSpPr/>
          <p:nvPr/>
        </p:nvSpPr>
        <p:spPr>
          <a:xfrm>
            <a:off x="2479275" y="1500438"/>
            <a:ext cx="1815900" cy="48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pt-BR"/>
              <a:t>Sincronizar os sinais</a:t>
            </a:r>
            <a:endParaRPr/>
          </a:p>
        </p:txBody>
      </p:sp>
      <p:sp>
        <p:nvSpPr>
          <p:cNvPr id="162" name="Google Shape;162;p21"/>
          <p:cNvSpPr/>
          <p:nvPr/>
        </p:nvSpPr>
        <p:spPr>
          <a:xfrm>
            <a:off x="7560000" y="4183625"/>
            <a:ext cx="1180800" cy="3414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1"/>
          <p:cNvPicPr preferRelativeResize="0"/>
          <p:nvPr/>
        </p:nvPicPr>
        <p:blipFill>
          <a:blip r:embed="rId6">
            <a:alphaModFix/>
          </a:blip>
          <a:stretch>
            <a:fillRect/>
          </a:stretch>
        </p:blipFill>
        <p:spPr>
          <a:xfrm>
            <a:off x="3977623" y="4634126"/>
            <a:ext cx="3118556" cy="1649800"/>
          </a:xfrm>
          <a:prstGeom prst="rect">
            <a:avLst/>
          </a:prstGeom>
          <a:noFill/>
          <a:ln>
            <a:noFill/>
          </a:ln>
        </p:spPr>
      </p:pic>
      <p:pic>
        <p:nvPicPr>
          <p:cNvPr id="164" name="Google Shape;164;p21"/>
          <p:cNvPicPr preferRelativeResize="0"/>
          <p:nvPr/>
        </p:nvPicPr>
        <p:blipFill>
          <a:blip r:embed="rId7">
            <a:alphaModFix/>
          </a:blip>
          <a:stretch>
            <a:fillRect/>
          </a:stretch>
        </p:blipFill>
        <p:spPr>
          <a:xfrm>
            <a:off x="4051600" y="2371052"/>
            <a:ext cx="2840808" cy="1507825"/>
          </a:xfrm>
          <a:prstGeom prst="rect">
            <a:avLst/>
          </a:prstGeom>
          <a:noFill/>
          <a:ln>
            <a:noFill/>
          </a:ln>
        </p:spPr>
      </p:pic>
      <p:sp>
        <p:nvSpPr>
          <p:cNvPr id="165" name="Google Shape;165;p21"/>
          <p:cNvSpPr txBox="1"/>
          <p:nvPr/>
        </p:nvSpPr>
        <p:spPr>
          <a:xfrm>
            <a:off x="2601675" y="2227825"/>
            <a:ext cx="1368300" cy="184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pt-BR">
                <a:latin typeface="Calibri"/>
                <a:ea typeface="Calibri"/>
                <a:cs typeface="Calibri"/>
                <a:sym typeface="Calibri"/>
              </a:rPr>
              <a:t>remover faltantes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normalizar dados</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decimação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cálculo de correlação</a:t>
            </a:r>
            <a:endParaRPr>
              <a:latin typeface="Calibri"/>
              <a:ea typeface="Calibri"/>
              <a:cs typeface="Calibri"/>
              <a:sym typeface="Calibri"/>
            </a:endParaRPr>
          </a:p>
        </p:txBody>
      </p:sp>
      <p:sp>
        <p:nvSpPr>
          <p:cNvPr id="166" name="Google Shape;166;p21"/>
          <p:cNvSpPr txBox="1"/>
          <p:nvPr/>
        </p:nvSpPr>
        <p:spPr>
          <a:xfrm>
            <a:off x="7172238" y="2371050"/>
            <a:ext cx="1956300" cy="4423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Calibri"/>
              <a:buChar char="●"/>
            </a:pPr>
            <a:r>
              <a:rPr lang="pt-BR">
                <a:latin typeface="Calibri"/>
                <a:ea typeface="Calibri"/>
                <a:cs typeface="Calibri"/>
                <a:sym typeface="Calibri"/>
              </a:rPr>
              <a:t>Identificar índices das colisões do EEG original</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armazenar os tempos de colisão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remover colisões sucessivas</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Aproximação de tempo para o eeg síncrono</a:t>
            </a:r>
            <a:endParaRPr>
              <a:latin typeface="Calibri"/>
              <a:ea typeface="Calibri"/>
              <a:cs typeface="Calibri"/>
              <a:sym typeface="Calibri"/>
            </a:endParaRPr>
          </a:p>
          <a:p>
            <a:pPr indent="-317500" lvl="0" marL="457200" rtl="0" algn="l">
              <a:spcBef>
                <a:spcPts val="0"/>
              </a:spcBef>
              <a:spcAft>
                <a:spcPts val="0"/>
              </a:spcAft>
              <a:buSzPts val="1400"/>
              <a:buFont typeface="Calibri"/>
              <a:buChar char="●"/>
            </a:pPr>
            <a:r>
              <a:rPr lang="pt-BR">
                <a:latin typeface="Calibri"/>
                <a:ea typeface="Calibri"/>
                <a:cs typeface="Calibri"/>
                <a:sym typeface="Calibri"/>
              </a:rPr>
              <a:t>Corte do eeg e emg em trials de colisão (2 seg antes de 2 seg depois)</a:t>
            </a:r>
            <a:endParaRPr>
              <a:latin typeface="Calibri"/>
              <a:ea typeface="Calibri"/>
              <a:cs typeface="Calibri"/>
              <a:sym typeface="Calibri"/>
            </a:endParaRPr>
          </a:p>
        </p:txBody>
      </p:sp>
      <p:pic>
        <p:nvPicPr>
          <p:cNvPr id="167" name="Google Shape;167;p21"/>
          <p:cNvPicPr preferRelativeResize="0"/>
          <p:nvPr/>
        </p:nvPicPr>
        <p:blipFill>
          <a:blip r:embed="rId8">
            <a:alphaModFix/>
          </a:blip>
          <a:stretch>
            <a:fillRect/>
          </a:stretch>
        </p:blipFill>
        <p:spPr>
          <a:xfrm>
            <a:off x="9204624" y="5038666"/>
            <a:ext cx="2840799" cy="1488033"/>
          </a:xfrm>
          <a:prstGeom prst="rect">
            <a:avLst/>
          </a:prstGeom>
          <a:noFill/>
          <a:ln>
            <a:noFill/>
          </a:ln>
        </p:spPr>
      </p:pic>
      <p:pic>
        <p:nvPicPr>
          <p:cNvPr id="168" name="Google Shape;168;p21"/>
          <p:cNvPicPr preferRelativeResize="0"/>
          <p:nvPr/>
        </p:nvPicPr>
        <p:blipFill>
          <a:blip r:embed="rId9">
            <a:alphaModFix/>
          </a:blip>
          <a:stretch>
            <a:fillRect/>
          </a:stretch>
        </p:blipFill>
        <p:spPr>
          <a:xfrm>
            <a:off x="9231901" y="2371047"/>
            <a:ext cx="2840774" cy="1507825"/>
          </a:xfrm>
          <a:prstGeom prst="rect">
            <a:avLst/>
          </a:prstGeom>
          <a:noFill/>
          <a:ln>
            <a:noFill/>
          </a:ln>
        </p:spPr>
      </p:pic>
    </p:spTree>
  </p:cSld>
  <p:clrMapOvr>
    <a:masterClrMapping/>
  </p:clrMapOvr>
  <mc:AlternateContent>
    <mc:Choice Requires="p14">
      <p:transition p14:dur="250">
        <p:fade/>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2"/>
          <p:cNvPicPr preferRelativeResize="0"/>
          <p:nvPr/>
        </p:nvPicPr>
        <p:blipFill rotWithShape="1">
          <a:blip r:embed="rId3">
            <a:alphaModFix/>
          </a:blip>
          <a:srcRect b="0" l="0" r="0" t="0"/>
          <a:stretch/>
        </p:blipFill>
        <p:spPr>
          <a:xfrm>
            <a:off x="10704512" y="63320"/>
            <a:ext cx="1368154" cy="341343"/>
          </a:xfrm>
          <a:prstGeom prst="rect">
            <a:avLst/>
          </a:prstGeom>
          <a:noFill/>
          <a:ln>
            <a:noFill/>
          </a:ln>
        </p:spPr>
      </p:pic>
      <p:sp>
        <p:nvSpPr>
          <p:cNvPr id="174" name="Google Shape;174;p22"/>
          <p:cNvSpPr txBox="1"/>
          <p:nvPr>
            <p:ph idx="12" type="sldNum"/>
          </p:nvPr>
        </p:nvSpPr>
        <p:spPr>
          <a:xfrm>
            <a:off x="9408368" y="6453336"/>
            <a:ext cx="27432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75" name="Google Shape;175;p22"/>
          <p:cNvSpPr txBox="1"/>
          <p:nvPr/>
        </p:nvSpPr>
        <p:spPr>
          <a:xfrm>
            <a:off x="407376" y="234000"/>
            <a:ext cx="9120600" cy="831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800"/>
              <a:buFont typeface="Arial"/>
              <a:buNone/>
            </a:pPr>
            <a:r>
              <a:rPr lang="pt-BR" sz="4800"/>
              <a:t>Algoritmo</a:t>
            </a:r>
            <a:endParaRPr sz="4800"/>
          </a:p>
          <a:p>
            <a:pPr indent="0" lvl="0" marL="0" marR="0" rtl="0" algn="l">
              <a:lnSpc>
                <a:spcPct val="100000"/>
              </a:lnSpc>
              <a:spcBef>
                <a:spcPts val="0"/>
              </a:spcBef>
              <a:spcAft>
                <a:spcPts val="0"/>
              </a:spcAft>
              <a:buClr>
                <a:srgbClr val="000000"/>
              </a:buClr>
              <a:buSzPts val="4800"/>
              <a:buFont typeface="Arial"/>
              <a:buNone/>
            </a:pPr>
            <a:r>
              <a:t/>
            </a:r>
            <a:endParaRPr sz="4800"/>
          </a:p>
          <a:p>
            <a:pPr indent="0" lvl="0" marL="0" marR="0" rtl="0" algn="l">
              <a:lnSpc>
                <a:spcPct val="100000"/>
              </a:lnSpc>
              <a:spcBef>
                <a:spcPts val="0"/>
              </a:spcBef>
              <a:spcAft>
                <a:spcPts val="0"/>
              </a:spcAft>
              <a:buClr>
                <a:srgbClr val="000000"/>
              </a:buClr>
              <a:buSzPts val="4800"/>
              <a:buFont typeface="Arial"/>
              <a:buNone/>
            </a:pPr>
            <a:r>
              <a:t/>
            </a:r>
            <a:endParaRPr sz="4800"/>
          </a:p>
          <a:p>
            <a:pPr indent="0" lvl="0" marL="0" marR="0" rtl="0" algn="l">
              <a:lnSpc>
                <a:spcPct val="100000"/>
              </a:lnSpc>
              <a:spcBef>
                <a:spcPts val="0"/>
              </a:spcBef>
              <a:spcAft>
                <a:spcPts val="0"/>
              </a:spcAft>
              <a:buClr>
                <a:srgbClr val="000000"/>
              </a:buClr>
              <a:buSzPts val="4800"/>
              <a:buFont typeface="Arial"/>
              <a:buNone/>
            </a:pPr>
            <a:r>
              <a:t/>
            </a:r>
            <a:endParaRPr sz="4800"/>
          </a:p>
        </p:txBody>
      </p:sp>
      <p:sp>
        <p:nvSpPr>
          <p:cNvPr id="176" name="Google Shape;176;p22"/>
          <p:cNvSpPr txBox="1"/>
          <p:nvPr/>
        </p:nvSpPr>
        <p:spPr>
          <a:xfrm>
            <a:off x="653150" y="1632850"/>
            <a:ext cx="7952100" cy="504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2100">
                <a:latin typeface="Calibri"/>
                <a:ea typeface="Calibri"/>
                <a:cs typeface="Calibri"/>
                <a:sym typeface="Calibri"/>
              </a:rPr>
              <a:t>Linguagem de programação: Python</a:t>
            </a:r>
            <a:endParaRPr sz="2100">
              <a:latin typeface="Calibri"/>
              <a:ea typeface="Calibri"/>
              <a:cs typeface="Calibri"/>
              <a:sym typeface="Calibri"/>
            </a:endParaRPr>
          </a:p>
          <a:p>
            <a:pPr indent="0" lvl="0" marL="0" rtl="0" algn="l">
              <a:spcBef>
                <a:spcPts val="0"/>
              </a:spcBef>
              <a:spcAft>
                <a:spcPts val="0"/>
              </a:spcAft>
              <a:buNone/>
            </a:pPr>
            <a:r>
              <a:rPr lang="pt-BR" sz="2100">
                <a:latin typeface="Calibri"/>
                <a:ea typeface="Calibri"/>
                <a:cs typeface="Calibri"/>
                <a:sym typeface="Calibri"/>
              </a:rPr>
              <a:t>Utilização das bibliotecas:</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pt-BR" sz="2100">
                <a:latin typeface="Calibri"/>
                <a:ea typeface="Calibri"/>
                <a:cs typeface="Calibri"/>
                <a:sym typeface="Calibri"/>
              </a:rPr>
              <a:t>pandas;</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pt-BR" sz="2100">
                <a:latin typeface="Calibri"/>
                <a:ea typeface="Calibri"/>
                <a:cs typeface="Calibri"/>
                <a:sym typeface="Calibri"/>
              </a:rPr>
              <a:t>numpy;</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pt-BR" sz="2100">
                <a:latin typeface="Calibri"/>
                <a:ea typeface="Calibri"/>
                <a:cs typeface="Calibri"/>
                <a:sym typeface="Calibri"/>
              </a:rPr>
              <a:t>matplotlib;</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pt-BR" sz="2100">
                <a:latin typeface="Calibri"/>
                <a:ea typeface="Calibri"/>
                <a:cs typeface="Calibri"/>
                <a:sym typeface="Calibri"/>
              </a:rPr>
              <a:t>math;</a:t>
            </a:r>
            <a:endParaRPr sz="2100">
              <a:latin typeface="Calibri"/>
              <a:ea typeface="Calibri"/>
              <a:cs typeface="Calibri"/>
              <a:sym typeface="Calibri"/>
            </a:endParaRPr>
          </a:p>
          <a:p>
            <a:pPr indent="-361950" lvl="0" marL="457200" rtl="0" algn="l">
              <a:spcBef>
                <a:spcPts val="0"/>
              </a:spcBef>
              <a:spcAft>
                <a:spcPts val="0"/>
              </a:spcAft>
              <a:buSzPts val="2100"/>
              <a:buFont typeface="Calibri"/>
              <a:buChar char="●"/>
            </a:pPr>
            <a:r>
              <a:rPr lang="pt-BR" sz="2100">
                <a:latin typeface="Calibri"/>
                <a:ea typeface="Calibri"/>
                <a:cs typeface="Calibri"/>
                <a:sym typeface="Calibri"/>
              </a:rPr>
              <a:t>scipy.signal.</a:t>
            </a:r>
            <a:endParaRPr sz="2100">
              <a:latin typeface="Calibri"/>
              <a:ea typeface="Calibri"/>
              <a:cs typeface="Calibri"/>
              <a:sym typeface="Calibri"/>
            </a:endParaRPr>
          </a:p>
          <a:p>
            <a:pPr indent="0" lvl="0" marL="0" rtl="0" algn="l">
              <a:spcBef>
                <a:spcPts val="0"/>
              </a:spcBef>
              <a:spcAft>
                <a:spcPts val="0"/>
              </a:spcAft>
              <a:buNone/>
            </a:pPr>
            <a:r>
              <a:rPr lang="pt-BR" sz="2100">
                <a:latin typeface="Calibri"/>
                <a:ea typeface="Calibri"/>
                <a:cs typeface="Calibri"/>
                <a:sym typeface="Calibri"/>
              </a:rPr>
              <a:t>Ambiente de execução: Google </a:t>
            </a:r>
            <a:r>
              <a:rPr lang="pt-BR" sz="2100">
                <a:latin typeface="Calibri"/>
                <a:ea typeface="Calibri"/>
                <a:cs typeface="Calibri"/>
                <a:sym typeface="Calibri"/>
              </a:rPr>
              <a:t>collaboratory</a:t>
            </a:r>
            <a:endParaRPr sz="2100">
              <a:latin typeface="Calibri"/>
              <a:ea typeface="Calibri"/>
              <a:cs typeface="Calibri"/>
              <a:sym typeface="Calibri"/>
            </a:endParaRPr>
          </a:p>
          <a:p>
            <a:pPr indent="0" lvl="0" marL="0" rtl="0" algn="l">
              <a:spcBef>
                <a:spcPts val="0"/>
              </a:spcBef>
              <a:spcAft>
                <a:spcPts val="0"/>
              </a:spcAft>
              <a:buNone/>
            </a:pPr>
            <a:r>
              <a:rPr lang="pt-BR" sz="2100">
                <a:latin typeface="Calibri"/>
                <a:ea typeface="Calibri"/>
                <a:cs typeface="Calibri"/>
                <a:sym typeface="Calibri"/>
              </a:rPr>
              <a:t>Link: https://colab.research.google.com/drive/1GXxc2xRvmXyBaWMhA8RZVSSg0HOWuH-K?authuser=1#scrollTo=XAT8bXz3tgCH</a:t>
            </a:r>
            <a:endParaRPr sz="2100">
              <a:latin typeface="Calibri"/>
              <a:ea typeface="Calibri"/>
              <a:cs typeface="Calibri"/>
              <a:sym typeface="Calibri"/>
            </a:endParaRPr>
          </a:p>
          <a:p>
            <a:pPr indent="0" lvl="0" marL="0" rtl="0" algn="l">
              <a:lnSpc>
                <a:spcPct val="135714"/>
              </a:lnSpc>
              <a:spcBef>
                <a:spcPts val="0"/>
              </a:spcBef>
              <a:spcAft>
                <a:spcPts val="0"/>
              </a:spcAft>
              <a:buClr>
                <a:schemeClr val="dk1"/>
              </a:buClr>
              <a:buSzPts val="1100"/>
              <a:buFont typeface="Arial"/>
              <a:buNone/>
            </a:pPr>
            <a:r>
              <a:t/>
            </a:r>
            <a:endParaRPr sz="1750">
              <a:solidFill>
                <a:schemeClr val="dk1"/>
              </a:solidFill>
              <a:highlight>
                <a:srgbClr val="FFFFFE"/>
              </a:highlight>
              <a:latin typeface="Courier New"/>
              <a:ea typeface="Courier New"/>
              <a:cs typeface="Courier New"/>
              <a:sym typeface="Courier New"/>
            </a:endParaRPr>
          </a:p>
          <a:p>
            <a:pPr indent="0" lvl="0" marL="0" rtl="0" algn="l">
              <a:spcBef>
                <a:spcPts val="0"/>
              </a:spcBef>
              <a:spcAft>
                <a:spcPts val="0"/>
              </a:spcAft>
              <a:buNone/>
            </a:pPr>
            <a:r>
              <a:t/>
            </a:r>
            <a:endParaRPr>
              <a:latin typeface="Calibri"/>
              <a:ea typeface="Calibri"/>
              <a:cs typeface="Calibri"/>
              <a:sym typeface="Calibri"/>
            </a:endParaRPr>
          </a:p>
        </p:txBody>
      </p:sp>
    </p:spTree>
  </p:cSld>
  <p:clrMapOvr>
    <a:masterClrMapping/>
  </p:clrMapOvr>
  <mc:AlternateContent>
    <mc:Choice Requires="p14">
      <p:transition p14:dur="250">
        <p:fade/>
      </p:transition>
    </mc:Choice>
    <mc:Fallback>
      <p:transition>
        <p:fade/>
      </p:transition>
    </mc:Fallback>
  </mc:AlternateContent>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